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8" r:id="rId3"/>
    <p:sldId id="413" r:id="rId4"/>
    <p:sldId id="387" r:id="rId5"/>
    <p:sldId id="385" r:id="rId6"/>
    <p:sldId id="299" r:id="rId7"/>
    <p:sldId id="276" r:id="rId8"/>
    <p:sldId id="283" r:id="rId9"/>
    <p:sldId id="391" r:id="rId10"/>
    <p:sldId id="392" r:id="rId11"/>
    <p:sldId id="393" r:id="rId12"/>
    <p:sldId id="394" r:id="rId13"/>
    <p:sldId id="397" r:id="rId14"/>
    <p:sldId id="398" r:id="rId15"/>
    <p:sldId id="403" r:id="rId16"/>
    <p:sldId id="406" r:id="rId17"/>
    <p:sldId id="407" r:id="rId18"/>
    <p:sldId id="361" r:id="rId19"/>
    <p:sldId id="364" r:id="rId20"/>
    <p:sldId id="412" r:id="rId21"/>
    <p:sldId id="414" r:id="rId22"/>
    <p:sldId id="415" r:id="rId23"/>
    <p:sldId id="416" r:id="rId24"/>
    <p:sldId id="408" r:id="rId25"/>
    <p:sldId id="409" r:id="rId26"/>
    <p:sldId id="4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>
        <p:scale>
          <a:sx n="114" d="100"/>
          <a:sy n="114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F599-1A1B-48DB-A990-27746A0BF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DFD75-6AE0-4F54-9C47-176E8690D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FF57-5C83-4DE1-9FE5-2DCA85B4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65FBE-41BD-4BED-A8AD-C4FA1460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4795B-82C4-4A44-8BFF-2037205E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A49F-7327-4013-9FE7-E62FE140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F98F6-FD74-461B-AFFE-C4E1485D7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19050-38C9-4997-923E-20122161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3EB4-FB96-4F80-8CC0-FE1F2604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1A3E-39A0-4866-A94E-2A14A6D0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EFD83-D48D-414C-A753-92704F04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E6545-DC45-4338-8607-F38969455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0C523-9952-4A46-BC47-9111DBA2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F058-1F2E-4F81-8122-F72D2306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DC1B-73F0-4911-A0C8-D4D49856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520F-EE95-4D03-B07B-5D1CB9B6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B2CD-6A63-49FD-9F4A-1105E071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0EF64-FFA8-4340-A796-BB512953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2F25B-CD1E-42F4-96A0-74B4E6C5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BB6C3-16DD-4CC8-87D5-87F18492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B4A4-A7D6-480A-B373-ADBF3EDB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6CB1D-8808-43DF-B9F2-72970A73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6CE8-D8E0-40DE-8560-63E5D477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01AD-EBD5-4D77-BA76-251F5D25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A70CA-85F2-49A9-A7D1-72182C49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C61F-E89D-4264-8034-CE89D94F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2673-614B-4390-9221-7ABFF257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D10D4-B725-4762-AEC6-E900838F2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61AF-C5CE-4668-96E4-DFCA00E9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181D3-8ACD-4153-84C0-3C47B937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A549A-B9E3-4946-ADAD-1372563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3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8989-281A-4935-8DD2-08BCDE36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DB8E6-8578-47F8-9C28-4B28EAD0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71B0-FCEF-471B-92D5-3F93C47A5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D444B-A9D8-4650-8889-7C6EA848E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170E7-8F72-4BDF-B277-FDE556411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0C107-2966-443D-86B7-2FA876BD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ABA2E-3E38-4C7F-8B30-CB1A8DDC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9CA21-5442-4F09-887E-4331661F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9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510B-2C6A-4BF1-ABB8-FC76C186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16171-8422-49E5-8DD8-9750AA3D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FFA7-15C6-4C83-AB74-E44C30C8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B49F6-F109-4BB9-BA6F-29E4B7ED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04411-E48D-42CE-9A36-30B0838E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B88E1-B8AF-4B45-8D3F-9D06C697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6DCC8-00F0-4A3D-B05F-66AFC0EF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3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0810-23DC-48C2-897C-8980883F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208F7-D18A-410E-A85B-09C11C7B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8D429-799D-44EC-AC42-B611B6E02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73C6A-393F-4CC8-A836-BF5B895F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5424-CFF8-4B19-A69D-64B5D6F6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01E3B-B70B-4F8C-B977-D065A31D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6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CC3D-F907-4A81-B95D-0E938231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1E965-FEC0-4C40-B896-218791817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C795E-E5A0-4788-952C-D98456846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3F1CB-A2B5-44FE-9416-D2B24B7D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EEE1A-B7B7-41C9-9F61-1A26AC6D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0F8B5-1DF3-4074-A1AF-78CB14A6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E2DAD-BD91-4E63-B91C-E6472DA9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104AF-D5E6-496E-99CC-BDA8B442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1958B-64F8-4813-91D1-A21131C5C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97210-F397-4351-B4CB-2177A1255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033AF-6619-405B-B2CF-4189BAF26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7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FCA4-F537-4B3A-B8E9-8F1AB6E32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MinRank</a:t>
            </a:r>
            <a:r>
              <a:rPr lang="en-US" dirty="0"/>
              <a:t> and its Application to Cryptanalysis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89D3E-435F-4340-9C9B-78A480B97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Survey talk by Ray </a:t>
            </a:r>
            <a:r>
              <a:rPr lang="en-US" dirty="0" err="1"/>
              <a:t>Perlner</a:t>
            </a:r>
            <a:endParaRPr lang="en-US" dirty="0"/>
          </a:p>
          <a:p>
            <a:r>
              <a:rPr lang="en-US" dirty="0"/>
              <a:t>Ray.Perlner@nist.gov</a:t>
            </a:r>
          </a:p>
          <a:p>
            <a:r>
              <a:rPr lang="en-US" dirty="0"/>
              <a:t>National Institute of Standards and Technology (US)</a:t>
            </a:r>
          </a:p>
        </p:txBody>
      </p:sp>
    </p:spTree>
    <p:extLst>
      <p:ext uri="{BB962C8B-B14F-4D97-AF65-F5344CB8AC3E}">
        <p14:creationId xmlns:p14="http://schemas.microsoft.com/office/powerpoint/2010/main" val="66668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1A53-DCFE-4642-8985-158D82E2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Algebraic Techniques: Example – Minors Modeling</a:t>
            </a:r>
            <a:br>
              <a:rPr lang="en-US" dirty="0"/>
            </a:br>
            <a:r>
              <a:rPr lang="en-US" sz="3100" dirty="0"/>
              <a:t>[</a:t>
            </a:r>
            <a:r>
              <a:rPr lang="en-US" sz="3100" dirty="0" err="1"/>
              <a:t>Bettale</a:t>
            </a:r>
            <a:r>
              <a:rPr lang="en-US" sz="3100" dirty="0"/>
              <a:t>, </a:t>
            </a:r>
            <a:r>
              <a:rPr lang="en-US" sz="3100" dirty="0" err="1"/>
              <a:t>Faugère</a:t>
            </a:r>
            <a:r>
              <a:rPr lang="en-US" sz="3100" dirty="0"/>
              <a:t>, Perret 2013]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D8CA6-82BF-4798-904E-892FC0BAF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without guessing kernel vectors</a:t>
                </a:r>
              </a:p>
              <a:p>
                <a:r>
                  <a:rPr lang="en-US" dirty="0"/>
                  <a:t>Condition for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have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submatrix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therefore zero determinant</a:t>
                </a:r>
              </a:p>
              <a:p>
                <a:r>
                  <a:rPr lang="en-US" dirty="0"/>
                  <a:t>Set the determinants to 0. These are called minors equations</a:t>
                </a:r>
              </a:p>
              <a:p>
                <a:pPr lvl="1"/>
                <a:r>
                  <a:rPr lang="en-US" dirty="0"/>
                  <a:t>They have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we can use up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of them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D8CA6-82BF-4798-904E-892FC0BAF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B8F53-860D-4729-B4D2-B1887F7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0437-6AF4-4F27-B8DA-7000A2C1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polynomial systems</a:t>
            </a:r>
            <a:br>
              <a:rPr lang="en-US" dirty="0"/>
            </a:br>
            <a:r>
              <a:rPr lang="en-US" dirty="0"/>
              <a:t>General strategy: 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E1D03-E55E-4092-823D-EC8BE654B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solve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equations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/>
                  <a:t> we can employ a strategy called linearization:</a:t>
                </a:r>
              </a:p>
              <a:p>
                <a:pPr lvl="1"/>
                <a:r>
                  <a:rPr lang="en-US" dirty="0"/>
                  <a:t>Rewrite equations as linear equations in all the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We’ll be doing a lot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this case we can linearize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E1D03-E55E-4092-823D-EC8BE654B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A4DD7-8E19-4BB1-B7A3-D880DC8C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F60A-B146-4A10-B493-15C1EA01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Linearization (XL)</a:t>
            </a:r>
            <a:br>
              <a:rPr lang="en-US" dirty="0"/>
            </a:br>
            <a:r>
              <a:rPr lang="en-US" dirty="0"/>
              <a:t>(and other </a:t>
            </a:r>
            <a:r>
              <a:rPr lang="en-US" dirty="0" err="1"/>
              <a:t>Gröbner</a:t>
            </a:r>
            <a:r>
              <a:rPr lang="en-US" dirty="0"/>
              <a:t> basis techniques)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D9EB4-8030-4C5A-A6A3-07AD5D5DB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What if we don’t have enough equations to linearize?</a:t>
                </a:r>
              </a:p>
              <a:p>
                <a:pPr lvl="1"/>
                <a:r>
                  <a:rPr lang="en-US" dirty="0"/>
                  <a:t>Multiply our equations by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pPr lvl="1"/>
                <a:r>
                  <a:rPr lang="en-US" dirty="0"/>
                  <a:t>This increases our number of equations by a factor of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But it only increases monomials by a factor of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can cancel out the highest order terms leaving a new lower degree equation, this is called a “degree fall”</a:t>
                </a:r>
              </a:p>
              <a:p>
                <a:pPr lvl="1"/>
                <a:r>
                  <a:rPr lang="en-US" dirty="0"/>
                  <a:t>These equations can be multiplied by more monomials without requiring us to consider monomials of degree higher than D. The first degree D at which this happens is called “degree of first fall” or “degree of regularity”</a:t>
                </a:r>
              </a:p>
              <a:p>
                <a:pPr lvl="1"/>
                <a:r>
                  <a:rPr lang="en-US" dirty="0"/>
                  <a:t>We continue the process until we solve the system. The maximum degree reached is called “solving degree”</a:t>
                </a:r>
              </a:p>
              <a:p>
                <a:pPr lvl="1"/>
                <a:r>
                  <a:rPr lang="en-US" dirty="0"/>
                  <a:t>Sometimes degree falls happen sooner than expected due to the structure of the system of equations</a:t>
                </a:r>
              </a:p>
              <a:p>
                <a:r>
                  <a:rPr lang="en-US" dirty="0"/>
                  <a:t>There are fancier versions of this sort of thing that try to be clever about what gets multiplied by what in an automated fashion. A popular example is </a:t>
                </a:r>
                <a:r>
                  <a:rPr lang="en-US" dirty="0" err="1"/>
                  <a:t>Faugère’s</a:t>
                </a:r>
                <a:r>
                  <a:rPr lang="en-US" dirty="0"/>
                  <a:t> F4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D9EB4-8030-4C5A-A6A3-07AD5D5DB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94C63-07F9-40C2-9D21-A13A63A4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AA90-ECC7-43E1-BC24-CFA09456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 Decomposition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our target matrix is rank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it can be decomposed as the product of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can generically be applied to </a:t>
                </a:r>
                <a:r>
                  <a:rPr lang="en-US" dirty="0" err="1"/>
                  <a:t>MinRank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1F8CE-1C6B-4154-96BC-1C5DC8B5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A144-08A2-460C-AD45-B3F013F6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Minors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Consider a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It is linearly dependent on the rows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𝑆𝐶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So it’s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+1)×(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minors are zero </a:t>
                </a:r>
              </a:p>
              <a:p>
                <a:r>
                  <a:rPr lang="en-US" dirty="0"/>
                  <a:t>Note these  minors can be expanded as linear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 by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Resulting equations are degree 1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25A45-DBA5-4E87-9B1F-80C8AADE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92BB-53CC-4E68-951A-CDFE417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 Modeling – How Many: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0B905-5443-4652-8872-34B1A9EB9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Monomials?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If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this we can solve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943" r="-21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4F20C4-FE0C-4C6D-84FB-C23D9C38D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Linearly Independent (LI) Equations?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Note: this formula only works when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 the paper to see why</a:t>
                </a:r>
              </a:p>
              <a:p>
                <a:r>
                  <a:rPr lang="en-US" dirty="0"/>
                  <a:t>Formula extensively tested with experiments</a:t>
                </a:r>
              </a:p>
              <a:p>
                <a:pPr lvl="1"/>
                <a:r>
                  <a:rPr lang="en-US" dirty="0"/>
                  <a:t>can it be proven?	</a:t>
                </a:r>
              </a:p>
              <a:p>
                <a:r>
                  <a:rPr lang="en-US" dirty="0"/>
                  <a:t>When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monomials, we can solve!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939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4E4E-A12E-4106-A4F6-29D2C7BF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510A-4299-435A-BB06-E74B1F8D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Rank-Based Crypto </a:t>
            </a:r>
            <a:br>
              <a:rPr lang="en-US" dirty="0"/>
            </a:br>
            <a:r>
              <a:rPr lang="en-US" dirty="0"/>
              <a:t>(ROLLO, RQC)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028F1-5F8D-483C-AF73-290BDA674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underlying problem (RSD) can be viewed as a special case of </a:t>
                </a:r>
                <a:r>
                  <a:rPr lang="en-US" dirty="0" err="1"/>
                  <a:t>MinRank</a:t>
                </a:r>
                <a:endParaRPr lang="en-US" dirty="0"/>
              </a:p>
              <a:p>
                <a:pPr lvl="1"/>
                <a:r>
                  <a:rPr lang="en-US" dirty="0"/>
                  <a:t>But you get a whole bunch of extra linear equations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Sometimes (low rank) there are enough that you can simply ignore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variables and solve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you can’t solve directly for the minors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you can either:</a:t>
                </a:r>
              </a:p>
              <a:p>
                <a:pPr lvl="1"/>
                <a:r>
                  <a:rPr lang="en-US" dirty="0"/>
                  <a:t>Fix variables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until you can solve (hybrid attack) OR</a:t>
                </a:r>
              </a:p>
              <a:p>
                <a:pPr lvl="1"/>
                <a:r>
                  <a:rPr lang="en-US" dirty="0"/>
                  <a:t>Multiply the linear equations in the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use the equations to supplement Support Minors Modeling </a:t>
                </a:r>
              </a:p>
              <a:p>
                <a:r>
                  <a:rPr lang="en-US" dirty="0"/>
                  <a:t>Note: Some added complications in counting monomials and equations due to GF2,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028F1-5F8D-483C-AF73-290BDA674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24060-A88C-4D9B-A601-BF36F4D7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2FF7-EA7C-4044-9C62-A09BD812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 equations for RSD 1: Syndrome Modeling</a:t>
            </a:r>
            <a:br>
              <a:rPr lang="en-US" dirty="0"/>
            </a:br>
            <a:r>
              <a:rPr lang="en-US" sz="3100" dirty="0"/>
              <a:t>[Bardet, Briaud, Bros, Gaborit, Neiger, Ruatta, Tillich 2019]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5219D-7856-4788-A044-5E2138C9BE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We’ve been thinking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3200" dirty="0"/>
                  <a:t> as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matrix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but for RSD it’s more natural to think of it as a rank-metric codeword </a:t>
                </a:r>
              </a:p>
              <a:p>
                <a:r>
                  <a:rPr lang="en-US" sz="3200" dirty="0"/>
                  <a:t>That is: a 1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matrix over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satisfying the equation: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sz="36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5219D-7856-4788-A044-5E2138C9B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83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Extra equations for RSD 2:</a:t>
                </a:r>
                <a:br>
                  <a:rPr lang="en-US" dirty="0"/>
                </a:b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implies S is a left kernel vector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so: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means all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equal 0</a:t>
                </a:r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286AC-3F31-4845-B06D-9743E66F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Extra equations for RSD 3:</a:t>
                </a:r>
                <a:br>
                  <a:rPr lang="en-US" dirty="0"/>
                </a:br>
                <a:r>
                  <a:rPr lang="en-US" dirty="0"/>
                  <a:t>How to use </a:t>
                </a: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10599" b="-1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as a column vector of row vectors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can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 the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are  antisymmetric with respect to swapping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A little contemplation should convince you this means the minors of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are linear combinations of minors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Since the minors of C are already variables in Support Minors Modeling, these equations can be combined with Support Minors Modeling if there aren’t enough equations from </a:t>
                </a: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to solve directly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801" r="-986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44D58-88FA-471E-8A88-5FB35F85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D1EC-4EB0-46F1-AEF1-B800AEE9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err="1"/>
                  <a:t>MinRank</a:t>
                </a:r>
                <a:r>
                  <a:rPr lang="en-US" dirty="0"/>
                  <a:t> Definition:  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matrices of dimension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over a (finite)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find a linear combination with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Applications:</a:t>
                </a:r>
              </a:p>
              <a:p>
                <a:pPr lvl="1"/>
                <a:r>
                  <a:rPr lang="en-US" dirty="0"/>
                  <a:t>Key recovery for Rainbow, </a:t>
                </a:r>
                <a:r>
                  <a:rPr lang="en-US" dirty="0" err="1"/>
                  <a:t>HFEv</a:t>
                </a:r>
                <a:r>
                  <a:rPr lang="en-US" dirty="0"/>
                  <a:t>- (</a:t>
                </a:r>
                <a:r>
                  <a:rPr lang="en-US" dirty="0" err="1"/>
                  <a:t>GeMSS</a:t>
                </a:r>
                <a:r>
                  <a:rPr lang="en-US" dirty="0"/>
                  <a:t>) and many other multivariate schemes</a:t>
                </a:r>
              </a:p>
              <a:p>
                <a:pPr lvl="1"/>
                <a:r>
                  <a:rPr lang="en-US" dirty="0"/>
                  <a:t>Key and message recovery for rank-based crypto (ROLLO and RQC)</a:t>
                </a:r>
              </a:p>
              <a:p>
                <a:pPr lvl="1"/>
                <a:r>
                  <a:rPr lang="en-US" dirty="0"/>
                  <a:t>Above schemes were or continue to be candidates for NIST’s Postquantum Cryptography Standardization process, ongoing </a:t>
                </a:r>
              </a:p>
              <a:p>
                <a:r>
                  <a:rPr lang="en-US" dirty="0"/>
                  <a:t>Solving Methods</a:t>
                </a:r>
              </a:p>
              <a:p>
                <a:pPr lvl="1"/>
                <a:r>
                  <a:rPr lang="en-US" dirty="0"/>
                  <a:t>Combinatorial Techniques (sometimes better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small)</a:t>
                </a:r>
              </a:p>
              <a:p>
                <a:pPr lvl="1"/>
                <a:r>
                  <a:rPr lang="en-US" dirty="0"/>
                  <a:t>Algebraic Techniques (better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large)</a:t>
                </a:r>
              </a:p>
              <a:p>
                <a:pPr lvl="2"/>
                <a:r>
                  <a:rPr lang="en-US" dirty="0"/>
                  <a:t>Recent improvements led to major break of ROLLO and RQC</a:t>
                </a:r>
              </a:p>
              <a:p>
                <a:pPr lvl="2"/>
                <a:r>
                  <a:rPr lang="en-US" dirty="0"/>
                  <a:t>These improvements also enabled breaks of Rainbow and </a:t>
                </a:r>
                <a:r>
                  <a:rPr lang="en-US" dirty="0" err="1"/>
                  <a:t>GeMSS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9B6F4-A04C-418F-A487-07FBB01B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5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A037EF-671C-442F-9C24-9896A1B43F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Support Minors + MaxMinors(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br>
                  <a:rPr lang="en-US" dirty="0"/>
                </a:br>
                <a:r>
                  <a:rPr lang="en-US" dirty="0"/>
                  <a:t>Quantitatively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A037EF-671C-442F-9C24-9896A1B43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5069" b="-1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64DF7-B1DD-4D01-8F1B-AB5EADF0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attack approach approximately halved the bits of security provided by ROLLO and RQC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Tables from [Bardet, Bros, Cabarcas, Gaborit, Perlner, Smith-Tone, Tillich, Verbel 2020]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A4E1A-EE5C-4B1E-9A48-BEC4E4804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387" y="2496022"/>
            <a:ext cx="5995429" cy="30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5BC5-29E1-41D2-B608-81AD1C37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MinRank</a:t>
            </a:r>
            <a:r>
              <a:rPr lang="en-US" dirty="0"/>
              <a:t> in Multivariate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431A-C543-45D4-BF98-E4F84EEBD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1600" dirty="0"/>
                  <a:t>In multivariate cryptography, public key is typically a system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quadradic equations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variables with hidden structure</a:t>
                </a:r>
              </a:p>
              <a:p>
                <a:r>
                  <a:rPr lang="en-US" sz="1600" dirty="0"/>
                  <a:t>Typically, public key can be expressed in terms of 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3-tensor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US" sz="16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lvl="1"/>
                <a:r>
                  <a:rPr lang="en-US" sz="1200" dirty="0"/>
                  <a:t>This construction is straightforward in the case of Rainbow, but for cryptanalysis of </a:t>
                </a:r>
                <a:r>
                  <a:rPr lang="en-US" sz="1200" dirty="0" err="1"/>
                  <a:t>GeMSS</a:t>
                </a:r>
                <a:r>
                  <a:rPr lang="en-US" sz="1200" dirty="0"/>
                  <a:t>, a version of this representation in an extension field is needed</a:t>
                </a:r>
              </a:p>
              <a:p>
                <a:r>
                  <a:rPr lang="en-US" sz="1600" dirty="0"/>
                  <a:t>Long history of attacks on multivariate schemes (e.g. </a:t>
                </a:r>
                <a:r>
                  <a:rPr lang="en-US" sz="1600" dirty="0" err="1"/>
                  <a:t>GeMSS</a:t>
                </a:r>
                <a:r>
                  <a:rPr lang="en-US" sz="1600" dirty="0"/>
                  <a:t> and Rainbow) using </a:t>
                </a:r>
                <a:r>
                  <a:rPr lang="en-US" sz="1600" dirty="0" err="1"/>
                  <a:t>MinRank</a:t>
                </a:r>
                <a:r>
                  <a:rPr lang="en-US" sz="1600" dirty="0"/>
                  <a:t> solvers to find a low rank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Even with Support Minors improvements, the existing attacks did not break submitted parameters of Rainbow or </a:t>
                </a:r>
                <a:r>
                  <a:rPr lang="en-US" sz="1600" dirty="0" err="1"/>
                  <a:t>GeMSS</a:t>
                </a:r>
                <a:endParaRPr lang="en-US" sz="1600" dirty="0"/>
              </a:p>
              <a:p>
                <a:r>
                  <a:rPr lang="en-US" sz="1600" dirty="0"/>
                  <a:t>However, recently new </a:t>
                </a:r>
                <a:r>
                  <a:rPr lang="en-US" sz="1600" dirty="0" err="1"/>
                  <a:t>MinRank</a:t>
                </a:r>
                <a:r>
                  <a:rPr lang="en-US" sz="1600" dirty="0"/>
                  <a:t> attacks [</a:t>
                </a:r>
                <a:r>
                  <a:rPr lang="en-US" sz="1600" dirty="0" err="1"/>
                  <a:t>Buellens</a:t>
                </a:r>
                <a:r>
                  <a:rPr lang="en-US" sz="1600" dirty="0"/>
                  <a:t> 2020] and [Tao Petzoldt Ding 2020] have broken submitted parameters for Rainbow and </a:t>
                </a:r>
                <a:r>
                  <a:rPr lang="en-US" sz="1600" dirty="0" err="1"/>
                  <a:t>GeMSS</a:t>
                </a:r>
                <a:r>
                  <a:rPr lang="en-US" sz="1600" dirty="0"/>
                  <a:t> respectively</a:t>
                </a:r>
              </a:p>
              <a:p>
                <a:pPr lvl="1"/>
                <a:r>
                  <a:rPr lang="en-US" sz="1400" dirty="0"/>
                  <a:t>Both can be seen as using a different setting for the </a:t>
                </a:r>
                <a:r>
                  <a:rPr lang="en-US" sz="1400" dirty="0" err="1"/>
                  <a:t>MinRank</a:t>
                </a:r>
                <a:r>
                  <a:rPr lang="en-US" sz="1400" dirty="0"/>
                  <a:t> Problem, i.e. searching for a low rank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431A-C543-45D4-BF98-E4F84EEBD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2" t="-6723" b="-20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218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6041-50E0-4468-9181-65C8F4F2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Attack Complexity for Rainbow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Buellens</a:t>
            </a:r>
            <a:r>
              <a:rPr lang="en-US" dirty="0"/>
              <a:t> 2020]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284C62-8B0F-454A-94D3-F85EFD38A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349" y="2733360"/>
            <a:ext cx="7353301" cy="25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5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70B8-3BA3-4683-B63C-F57CAC10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Attack Complexity for </a:t>
            </a:r>
            <a:r>
              <a:rPr lang="en-US" dirty="0" err="1"/>
              <a:t>GeMSS</a:t>
            </a:r>
            <a:br>
              <a:rPr lang="en-US" dirty="0"/>
            </a:br>
            <a:r>
              <a:rPr lang="en-US" dirty="0"/>
              <a:t>[Tao, Petzoldt, Ding 2020]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DEC283-C911-4FD7-83A9-D069CE185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49" y="2270994"/>
            <a:ext cx="8877301" cy="34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9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FB36-089B-48D6-9135-C8171512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B60C2-374C-4A7E-85A0-94D70FEBA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Techniques for solving </a:t>
            </a:r>
            <a:r>
              <a:rPr lang="en-US" dirty="0" err="1"/>
              <a:t>MinRank</a:t>
            </a:r>
            <a:r>
              <a:rPr lang="en-US" dirty="0"/>
              <a:t> have a wide variety of applications in cryptanalysis</a:t>
            </a:r>
          </a:p>
          <a:p>
            <a:r>
              <a:rPr lang="en-US" dirty="0"/>
              <a:t>There has been recent improvement especially in algebraic techniques for solving </a:t>
            </a:r>
            <a:r>
              <a:rPr lang="en-US" dirty="0" err="1"/>
              <a:t>Minrank</a:t>
            </a:r>
            <a:endParaRPr lang="en-US" dirty="0"/>
          </a:p>
          <a:p>
            <a:r>
              <a:rPr lang="en-US" dirty="0"/>
              <a:t>Sometimes </a:t>
            </a:r>
            <a:r>
              <a:rPr lang="en-US" dirty="0" err="1"/>
              <a:t>MinRank</a:t>
            </a:r>
            <a:r>
              <a:rPr lang="en-US" dirty="0"/>
              <a:t> instances derived from cryptosystems have extra structure that makes them easier than generic systems</a:t>
            </a:r>
          </a:p>
          <a:p>
            <a:r>
              <a:rPr lang="en-US" dirty="0"/>
              <a:t>Nonetheless, </a:t>
            </a:r>
            <a:r>
              <a:rPr lang="en-US" dirty="0" err="1"/>
              <a:t>MinRank</a:t>
            </a:r>
            <a:r>
              <a:rPr lang="en-US" dirty="0"/>
              <a:t> appears asymptotically hard, so secure cryptosystems whose security depends on the hardness of </a:t>
            </a:r>
            <a:r>
              <a:rPr lang="en-US" dirty="0" err="1"/>
              <a:t>MinRank</a:t>
            </a:r>
            <a:r>
              <a:rPr lang="en-US" dirty="0"/>
              <a:t> (including more structured variants) seem possible</a:t>
            </a:r>
          </a:p>
          <a:p>
            <a:r>
              <a:rPr lang="en-US"/>
              <a:t>Recent progress </a:t>
            </a:r>
            <a:r>
              <a:rPr lang="en-US" dirty="0"/>
              <a:t>suggests the need for more study!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97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3B49-BED1-45CD-B795-57525588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C4DD-B0DA-4916-833A-D0AFE266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09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70DB-6762-44A1-8BA6-BC16FDAC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ABE55-A24A-4CC7-8999-21B43F020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Goubin</a:t>
            </a:r>
            <a:r>
              <a:rPr lang="en-US" dirty="0"/>
              <a:t>, Courtois 2000] Cryptanalysis of the TTM cryptosystem, </a:t>
            </a:r>
            <a:r>
              <a:rPr lang="en-US" dirty="0" err="1"/>
              <a:t>Asiacrypt</a:t>
            </a:r>
            <a:r>
              <a:rPr lang="en-US" dirty="0"/>
              <a:t> 2000, http://www.goubin.fr/papers/ttm.pdf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Bettale</a:t>
            </a:r>
            <a:r>
              <a:rPr lang="en-US" dirty="0"/>
              <a:t>, </a:t>
            </a:r>
            <a:r>
              <a:rPr lang="en-US" dirty="0" err="1"/>
              <a:t>Faugère</a:t>
            </a:r>
            <a:r>
              <a:rPr lang="en-US" dirty="0"/>
              <a:t>, Perret 2013] Cryptanalysis of HFE, multi-HFE and variants for odd and even characteristic, Designs Codes and Cryptography 2013, https://eprint.iacr.org/2011/399</a:t>
            </a:r>
          </a:p>
          <a:p>
            <a:pPr marL="0" indent="0">
              <a:buNone/>
            </a:pPr>
            <a:r>
              <a:rPr lang="en-US" dirty="0"/>
              <a:t>[Bardet, Bros, Cabarcas, Gaborit, Perlner, Smith-Tone, Tillich, Verbel 2020] Improvements of Algebraic Attacks for Solving the Rank Decoding and </a:t>
            </a:r>
            <a:r>
              <a:rPr lang="en-US" dirty="0" err="1"/>
              <a:t>MinRank</a:t>
            </a:r>
            <a:r>
              <a:rPr lang="en-US" dirty="0"/>
              <a:t> Problems, </a:t>
            </a:r>
            <a:r>
              <a:rPr lang="en-US" dirty="0" err="1"/>
              <a:t>Asiacrypt</a:t>
            </a:r>
            <a:r>
              <a:rPr lang="en-US" dirty="0"/>
              <a:t> 2020, https://arxiv.org/abs/2002.08322</a:t>
            </a:r>
          </a:p>
          <a:p>
            <a:pPr marL="0" indent="0">
              <a:buNone/>
            </a:pPr>
            <a:r>
              <a:rPr lang="en-US" dirty="0"/>
              <a:t>[Bardet, Briaud, Bros, Gaborit, Neiger, Ruatta, Tillich 2019] An Algebraic Attack on Rank Metric Code-Based Cryptosystems, </a:t>
            </a:r>
            <a:r>
              <a:rPr lang="en-US" dirty="0" err="1"/>
              <a:t>Eurocrypt</a:t>
            </a:r>
            <a:r>
              <a:rPr lang="en-US" dirty="0"/>
              <a:t> 2020, https://arxiv.org/abs/1910.00810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Buellens</a:t>
            </a:r>
            <a:r>
              <a:rPr lang="en-US" dirty="0"/>
              <a:t> 2020] Improved cryptanalysis of UOV and Rainbow, https://eprint.iacr.org/2020/1343.pdf</a:t>
            </a:r>
          </a:p>
          <a:p>
            <a:pPr marL="0" indent="0">
              <a:buNone/>
            </a:pPr>
            <a:r>
              <a:rPr lang="en-US" dirty="0"/>
              <a:t>[Tao, Petzoldt, Ding 2020] Improved Key Recovery of the </a:t>
            </a:r>
            <a:r>
              <a:rPr lang="en-US" dirty="0" err="1"/>
              <a:t>HFEv</a:t>
            </a:r>
            <a:r>
              <a:rPr lang="en-US" dirty="0"/>
              <a:t>- Signature Scheme, https://eprint.iacr.org/2020/1424.pdf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5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4A37B-534C-4E9D-BB24-C1B7643D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9212-5803-4095-B57A-9A9976F98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MinRank</a:t>
            </a:r>
            <a:r>
              <a:rPr lang="en-US" dirty="0"/>
              <a:t> in Code Based Crypto</a:t>
            </a:r>
          </a:p>
          <a:p>
            <a:pPr lvl="1"/>
            <a:r>
              <a:rPr lang="en-US" dirty="0"/>
              <a:t>Rank Syndrome Decoding (RSD) Variant</a:t>
            </a:r>
          </a:p>
          <a:p>
            <a:r>
              <a:rPr lang="en-US" dirty="0"/>
              <a:t>Solving techniques</a:t>
            </a:r>
          </a:p>
          <a:p>
            <a:pPr lvl="1"/>
            <a:r>
              <a:rPr lang="en-US" dirty="0"/>
              <a:t>Combinatorial Techniques</a:t>
            </a:r>
          </a:p>
          <a:p>
            <a:pPr lvl="1"/>
            <a:r>
              <a:rPr lang="en-US" dirty="0"/>
              <a:t>Algebraic Techniques</a:t>
            </a:r>
          </a:p>
          <a:p>
            <a:pPr lvl="1"/>
            <a:r>
              <a:rPr lang="en-US" dirty="0"/>
              <a:t>Support Minors Modeling</a:t>
            </a:r>
          </a:p>
          <a:p>
            <a:r>
              <a:rPr lang="en-US" dirty="0"/>
              <a:t>Other recent developments in </a:t>
            </a:r>
            <a:r>
              <a:rPr lang="en-US" dirty="0" err="1"/>
              <a:t>MinRank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8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5777-05D8-4211-B0A4-4BFB6CC7A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MinRank</a:t>
            </a:r>
            <a:r>
              <a:rPr lang="en-US" sz="5400" dirty="0"/>
              <a:t> in Code Based Crypto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A7ECA6-6210-41C6-B0B0-D1CA04B88C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Rank Metric Codes</a:t>
            </a:r>
          </a:p>
        </p:txBody>
      </p:sp>
    </p:spTree>
    <p:extLst>
      <p:ext uri="{BB962C8B-B14F-4D97-AF65-F5344CB8AC3E}">
        <p14:creationId xmlns:p14="http://schemas.microsoft.com/office/powerpoint/2010/main" val="323289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Applies to vectors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Use a basis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rewrite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-dimensional vector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the rank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E.g. under the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,0,1+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Becomes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Which has rank 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DD6D-AFD2-414F-898D-CFB4D46F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(RSD)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Hard problem: Given a random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Recover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-dimensional, rank-weight-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column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Equivalently, recover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-dimensional subspace,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𝑞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where the </a:t>
                </a:r>
                <a:r>
                  <a:rPr lang="en-US" dirty="0" err="1"/>
                  <a:t>coefficents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live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Many rank-metric code-based cryptosystems (e.g. ROLLO and RQC) have security proofs based on variants of this problem </a:t>
                </a:r>
              </a:p>
              <a:p>
                <a:pPr lvl="1"/>
                <a:r>
                  <a:rPr lang="en-US" dirty="0"/>
                  <a:t>Attacks exist if the problem is not hard</a:t>
                </a:r>
              </a:p>
              <a:p>
                <a:endParaRPr lang="en-US" dirty="0"/>
              </a:p>
              <a:p>
                <a:r>
                  <a:rPr lang="en-US" dirty="0"/>
                  <a:t>We will look at the complexity of the basic search version of RSD</a:t>
                </a:r>
              </a:p>
              <a:p>
                <a:pPr lvl="1"/>
                <a:r>
                  <a:rPr lang="en-US" dirty="0"/>
                  <a:t>Other versions are not known to be dramatically easier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EDE6-43BA-46EA-8BBD-6181B5AD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RSD as Low-Rank Codeword Search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Linearly solve for a (high-rank) solution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code space dual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resulting in a dimension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dirty="0"/>
                  <a:t>code</a:t>
                </a:r>
              </a:p>
              <a:p>
                <a:pPr lvl="1"/>
                <a:r>
                  <a:rPr lang="en-US" dirty="0"/>
                  <a:t> Generated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Produce the corresponding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parity check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Allows for a low-rank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 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trick was first used in Rank Syndrome Decoding by Aragon, Gaborit, </a:t>
                </a:r>
                <a:r>
                  <a:rPr lang="en-US" dirty="0" err="1"/>
                  <a:t>Hauteville</a:t>
                </a:r>
                <a:r>
                  <a:rPr lang="en-US" dirty="0"/>
                  <a:t>, and Tillich in 2018 as an improvement of the support trapping attack of Gaborit, Ruatta, </a:t>
                </a:r>
                <a:r>
                  <a:rPr lang="en-US" dirty="0" err="1"/>
                  <a:t>Schrek</a:t>
                </a:r>
                <a:r>
                  <a:rPr lang="en-US" dirty="0"/>
                  <a:t> in 2013. Similar tricks have been used elsewhere in lattice and code based crypto for years.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B538-CAD2-447D-8D34-FF3FF3B3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as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want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</a:t>
                </a:r>
                <a:r>
                  <a:rPr lang="en-US" dirty="0">
                    <a:solidFill>
                      <a:srgbClr val="00B050"/>
                    </a:solidFill>
                  </a:rPr>
                  <a:t>codewords</a:t>
                </a:r>
                <a:r>
                  <a:rPr lang="en-US" dirty="0">
                    <a:solidFill>
                      <a:schemeClr val="tx1"/>
                    </a:solidFill>
                  </a:rPr>
                  <a:t> of G’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Rewrite 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linearly independent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matrices</a:t>
                </a:r>
                <a:r>
                  <a:rPr lang="en-US" dirty="0">
                    <a:solidFill>
                      <a:schemeClr val="tx1"/>
                    </a:solidFill>
                  </a:rPr>
                  <a:t> that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i="1" dirty="0">
                    <a:solidFill>
                      <a:schemeClr val="tx1"/>
                    </a:solidFill>
                  </a:rPr>
                  <a:t>The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MinRank</a:t>
                </a:r>
                <a:r>
                  <a:rPr lang="en-US" i="1" dirty="0">
                    <a:solidFill>
                      <a:schemeClr val="tx1"/>
                    </a:solidFill>
                  </a:rPr>
                  <a:t> problem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Take a basis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multiply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elements by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basis codewords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put each in matrix representation, to get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matrices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821A-C490-4BEE-8BB1-FC8D9CC3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Combinatorial Techniques: Example – </a:t>
            </a:r>
            <a:br>
              <a:rPr lang="en-US" dirty="0"/>
            </a:br>
            <a:r>
              <a:rPr lang="en-US" dirty="0"/>
              <a:t>Linear Algebra Search </a:t>
            </a:r>
            <a:r>
              <a:rPr lang="en-US" sz="3100" dirty="0"/>
              <a:t>[</a:t>
            </a:r>
            <a:r>
              <a:rPr lang="en-US" sz="3100" dirty="0" err="1"/>
              <a:t>Goubin</a:t>
            </a:r>
            <a:r>
              <a:rPr lang="en-US" sz="3100" dirty="0"/>
              <a:t>, Courtois 2000]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D90E9-10B5-4D30-B4B2-A3123534E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We’re looking for a linear combination of our matrices with low rank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Guess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kernel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Each vector places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linear 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is correctly guessed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Net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D90E9-10B5-4D30-B4B2-A3123534E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2"/>
                <a:stretch>
                  <a:fillRect l="-1043" t="-2151" r="-696" b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65431-968A-443D-8986-8315A961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C561F6-94DD-47EF-9352-968F2A53E825}"/>
</file>

<file path=customXml/itemProps2.xml><?xml version="1.0" encoding="utf-8"?>
<ds:datastoreItem xmlns:ds="http://schemas.openxmlformats.org/officeDocument/2006/customXml" ds:itemID="{087390E2-7AE5-4D46-BEE1-C7C167328B99}"/>
</file>

<file path=customXml/itemProps3.xml><?xml version="1.0" encoding="utf-8"?>
<ds:datastoreItem xmlns:ds="http://schemas.openxmlformats.org/officeDocument/2006/customXml" ds:itemID="{C0808FC9-FEEF-4CC7-B3C4-D3831F33F7DB}"/>
</file>

<file path=docProps/app.xml><?xml version="1.0" encoding="utf-8"?>
<Properties xmlns="http://schemas.openxmlformats.org/officeDocument/2006/extended-properties" xmlns:vt="http://schemas.openxmlformats.org/officeDocument/2006/docPropsVTypes">
  <TotalTime>11565</TotalTime>
  <Words>2188</Words>
  <Application>Microsoft Office PowerPoint</Application>
  <PresentationFormat>Widescreen</PresentationFormat>
  <Paragraphs>217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MinRank and its Application to Cryptanalysis</vt:lpstr>
      <vt:lpstr>About Minrank</vt:lpstr>
      <vt:lpstr>Talk outline</vt:lpstr>
      <vt:lpstr>MinRank in Code Based Crypto </vt:lpstr>
      <vt:lpstr>Rank Metric</vt:lpstr>
      <vt:lpstr>Rank Syndrome Decoding (RSD)</vt:lpstr>
      <vt:lpstr>RSD as Low-Rank Codeword Search </vt:lpstr>
      <vt:lpstr>Rank Syndrome Decoding as MinRank</vt:lpstr>
      <vt:lpstr>Combinatorial Techniques: Example –  Linear Algebra Search [Goubin, Courtois 2000]</vt:lpstr>
      <vt:lpstr>Algebraic Techniques: Example – Minors Modeling [Bettale, Faugère, Perret 2013]</vt:lpstr>
      <vt:lpstr>Solving polynomial systems General strategy: Linearization</vt:lpstr>
      <vt:lpstr>Extended Linearization (XL) (and other Gröbner basis techniques)</vt:lpstr>
      <vt:lpstr>Rank Decomposition Modeling [Bardet, Bros, Cabarcas, Gaborit, Perlner, Smith-Tone, Tillich, Verbel 2020]</vt:lpstr>
      <vt:lpstr>Support Minors Modeling [Bardet, Bros, Cabarcas, Gaborit, Perlner, Smith-Tone, Tillich, Verbel 2020]</vt:lpstr>
      <vt:lpstr>Support Minors Modeling – How Many:</vt:lpstr>
      <vt:lpstr>Application to Rank-Based Crypto  (ROLLO, RQC)</vt:lpstr>
      <vt:lpstr>Extra equations for RSD 1: Syndrome Modeling [Bardet, Briaud, Bros, Gaborit, Neiger, Ruatta, Tillich 2019]</vt:lpstr>
      <vt:lpstr>Extra equations for RSD 2: MaxMinors(C〖H′〗^T)</vt:lpstr>
      <vt:lpstr>Extra equations for RSD 3: How to use MaxMinors(C〖H^′〗^T) to solve for C</vt:lpstr>
      <vt:lpstr>Support Minors + MaxMinors(C〖H^′〗^T)  Quantitatively</vt:lpstr>
      <vt:lpstr>MinRank in Multivariate Cryptography</vt:lpstr>
      <vt:lpstr>New Attack Complexity for Rainbow [Buellens 2020]</vt:lpstr>
      <vt:lpstr>New Attack Complexity for GeMSS [Tao, Petzoldt, Ding 2020]</vt:lpstr>
      <vt:lpstr>Conclusion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Perlner, Ray A. (Fed)</cp:lastModifiedBy>
  <cp:revision>19</cp:revision>
  <dcterms:created xsi:type="dcterms:W3CDTF">2020-12-30T18:47:33Z</dcterms:created>
  <dcterms:modified xsi:type="dcterms:W3CDTF">2021-01-07T19:32:56Z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